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4"/>
  </p:handoutMasterIdLst>
  <p:sldIdLst>
    <p:sldId id="256" r:id="rId2"/>
    <p:sldId id="263" r:id="rId3"/>
    <p:sldId id="265" r:id="rId4"/>
    <p:sldId id="270" r:id="rId5"/>
    <p:sldId id="269" r:id="rId6"/>
    <p:sldId id="272" r:id="rId7"/>
    <p:sldId id="274" r:id="rId8"/>
    <p:sldId id="280" r:id="rId9"/>
    <p:sldId id="281" r:id="rId10"/>
    <p:sldId id="282" r:id="rId11"/>
    <p:sldId id="283" r:id="rId12"/>
    <p:sldId id="293" r:id="rId13"/>
    <p:sldId id="284" r:id="rId14"/>
    <p:sldId id="285" r:id="rId15"/>
    <p:sldId id="341" r:id="rId16"/>
    <p:sldId id="286" r:id="rId17"/>
    <p:sldId id="288" r:id="rId18"/>
    <p:sldId id="289" r:id="rId19"/>
    <p:sldId id="290" r:id="rId20"/>
    <p:sldId id="291" r:id="rId21"/>
    <p:sldId id="296" r:id="rId22"/>
    <p:sldId id="295" r:id="rId23"/>
    <p:sldId id="294" r:id="rId24"/>
    <p:sldId id="292" r:id="rId25"/>
    <p:sldId id="298" r:id="rId26"/>
    <p:sldId id="305" r:id="rId27"/>
    <p:sldId id="306" r:id="rId28"/>
    <p:sldId id="304" r:id="rId29"/>
    <p:sldId id="303" r:id="rId30"/>
    <p:sldId id="302" r:id="rId31"/>
    <p:sldId id="301" r:id="rId32"/>
    <p:sldId id="300" r:id="rId33"/>
    <p:sldId id="317" r:id="rId34"/>
    <p:sldId id="299" r:id="rId35"/>
    <p:sldId id="307" r:id="rId36"/>
    <p:sldId id="316" r:id="rId37"/>
    <p:sldId id="315" r:id="rId38"/>
    <p:sldId id="313" r:id="rId39"/>
    <p:sldId id="312" r:id="rId40"/>
    <p:sldId id="311" r:id="rId41"/>
    <p:sldId id="310" r:id="rId42"/>
    <p:sldId id="309" r:id="rId43"/>
    <p:sldId id="308" r:id="rId44"/>
    <p:sldId id="318" r:id="rId45"/>
    <p:sldId id="321" r:id="rId46"/>
    <p:sldId id="320" r:id="rId47"/>
    <p:sldId id="331" r:id="rId48"/>
    <p:sldId id="330" r:id="rId49"/>
    <p:sldId id="329" r:id="rId50"/>
    <p:sldId id="328" r:id="rId51"/>
    <p:sldId id="327" r:id="rId52"/>
    <p:sldId id="326" r:id="rId53"/>
    <p:sldId id="325" r:id="rId54"/>
    <p:sldId id="337" r:id="rId55"/>
    <p:sldId id="336" r:id="rId56"/>
    <p:sldId id="335" r:id="rId57"/>
    <p:sldId id="334" r:id="rId58"/>
    <p:sldId id="333" r:id="rId59"/>
    <p:sldId id="332" r:id="rId60"/>
    <p:sldId id="338" r:id="rId61"/>
    <p:sldId id="339" r:id="rId62"/>
    <p:sldId id="340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C7C62C-6075-426B-B9CE-B65FA7FF71B9}">
          <p14:sldIdLst>
            <p14:sldId id="256"/>
            <p14:sldId id="263"/>
            <p14:sldId id="265"/>
            <p14:sldId id="270"/>
            <p14:sldId id="269"/>
            <p14:sldId id="272"/>
            <p14:sldId id="274"/>
            <p14:sldId id="280"/>
            <p14:sldId id="281"/>
            <p14:sldId id="282"/>
            <p14:sldId id="283"/>
            <p14:sldId id="293"/>
            <p14:sldId id="284"/>
            <p14:sldId id="285"/>
            <p14:sldId id="341"/>
            <p14:sldId id="286"/>
            <p14:sldId id="288"/>
            <p14:sldId id="289"/>
            <p14:sldId id="290"/>
            <p14:sldId id="291"/>
            <p14:sldId id="296"/>
            <p14:sldId id="295"/>
            <p14:sldId id="294"/>
            <p14:sldId id="292"/>
            <p14:sldId id="298"/>
            <p14:sldId id="305"/>
            <p14:sldId id="306"/>
            <p14:sldId id="304"/>
            <p14:sldId id="303"/>
            <p14:sldId id="302"/>
            <p14:sldId id="301"/>
            <p14:sldId id="300"/>
            <p14:sldId id="317"/>
            <p14:sldId id="299"/>
            <p14:sldId id="307"/>
            <p14:sldId id="316"/>
            <p14:sldId id="315"/>
            <p14:sldId id="313"/>
            <p14:sldId id="312"/>
            <p14:sldId id="311"/>
            <p14:sldId id="310"/>
            <p14:sldId id="309"/>
            <p14:sldId id="308"/>
            <p14:sldId id="318"/>
            <p14:sldId id="321"/>
            <p14:sldId id="320"/>
            <p14:sldId id="331"/>
            <p14:sldId id="330"/>
            <p14:sldId id="329"/>
            <p14:sldId id="328"/>
            <p14:sldId id="327"/>
            <p14:sldId id="326"/>
            <p14:sldId id="325"/>
            <p14:sldId id="337"/>
            <p14:sldId id="336"/>
            <p14:sldId id="335"/>
            <p14:sldId id="334"/>
            <p14:sldId id="333"/>
            <p14:sldId id="332"/>
            <p14:sldId id="338"/>
            <p14:sldId id="339"/>
            <p14:sldId id="34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ED"/>
    <a:srgbClr val="E1DAD2"/>
    <a:srgbClr val="FEFEFE"/>
    <a:srgbClr val="C1C9CD"/>
    <a:srgbClr val="7C96A3"/>
    <a:srgbClr val="FFFFFF"/>
    <a:srgbClr val="003374"/>
    <a:srgbClr val="3A5896"/>
    <a:srgbClr val="385592"/>
    <a:srgbClr val="173A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9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2814" y="-1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54018007082514E-2"/>
          <c:y val="2.8538909908988649E-2"/>
          <c:w val="0.79043203299125442"/>
          <c:h val="0.854833418549953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Прирост</c:v>
                </c:pt>
                <c:pt idx="1">
                  <c:v>Рождаемость</c:v>
                </c:pt>
                <c:pt idx="2">
                  <c:v>Смертность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12.01</c:v>
                </c:pt>
                <c:pt idx="1">
                  <c:v>518</c:v>
                </c:pt>
                <c:pt idx="2">
                  <c:v>103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Прирост</c:v>
                </c:pt>
                <c:pt idx="1">
                  <c:v>Рождаемость</c:v>
                </c:pt>
                <c:pt idx="2">
                  <c:v>Смертность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10.8</c:v>
                </c:pt>
                <c:pt idx="1">
                  <c:v>480</c:v>
                </c:pt>
                <c:pt idx="2">
                  <c:v>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737152"/>
        <c:axId val="75760000"/>
        <c:axId val="0"/>
      </c:bar3DChart>
      <c:catAx>
        <c:axId val="76737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5760000"/>
        <c:crosses val="autoZero"/>
        <c:auto val="1"/>
        <c:lblAlgn val="ctr"/>
        <c:lblOffset val="100"/>
        <c:noMultiLvlLbl val="0"/>
      </c:catAx>
      <c:valAx>
        <c:axId val="75760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7371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940569673437454"/>
          <c:y val="4.1525922896001634E-2"/>
          <c:w val="0.81600359305728609"/>
          <c:h val="0.642301666837099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Заболеваемость</c:v>
                </c:pt>
                <c:pt idx="1">
                  <c:v>Смертность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4571</c:v>
                </c:pt>
                <c:pt idx="1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Заболеваемость</c:v>
                </c:pt>
                <c:pt idx="1">
                  <c:v>Смертность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6223</c:v>
                </c:pt>
                <c:pt idx="1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5813248"/>
        <c:axId val="75814784"/>
        <c:axId val="0"/>
      </c:bar3DChart>
      <c:catAx>
        <c:axId val="75813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5814784"/>
        <c:crosses val="autoZero"/>
        <c:auto val="1"/>
        <c:lblAlgn val="ctr"/>
        <c:lblOffset val="100"/>
        <c:noMultiLvlLbl val="0"/>
      </c:catAx>
      <c:valAx>
        <c:axId val="7581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813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61620932456318"/>
          <c:y val="0.33180468350547093"/>
          <c:w val="0.19098403407609169"/>
          <c:h val="0.14418284078126598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ЗН 1-2 стадии</c:v>
                </c:pt>
                <c:pt idx="1">
                  <c:v>ЗН 3-4 стадии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ЗН 1-2 стадии</c:v>
                </c:pt>
                <c:pt idx="1">
                  <c:v>ЗН 3-4 стадии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30</c:v>
                </c:pt>
                <c:pt idx="1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199616"/>
        <c:axId val="77602816"/>
      </c:barChart>
      <c:catAx>
        <c:axId val="77199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7602816"/>
        <c:crosses val="autoZero"/>
        <c:auto val="1"/>
        <c:lblAlgn val="ctr"/>
        <c:lblOffset val="100"/>
        <c:noMultiLvlLbl val="0"/>
      </c:catAx>
      <c:valAx>
        <c:axId val="77602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199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969024"/>
        <c:axId val="128570496"/>
        <c:axId val="0"/>
      </c:bar3DChart>
      <c:catAx>
        <c:axId val="115969024"/>
        <c:scaling>
          <c:orientation val="minMax"/>
        </c:scaling>
        <c:delete val="0"/>
        <c:axPos val="b"/>
        <c:majorTickMark val="out"/>
        <c:minorTickMark val="none"/>
        <c:tickLblPos val="nextTo"/>
        <c:crossAx val="128570496"/>
        <c:crosses val="autoZero"/>
        <c:auto val="1"/>
        <c:lblAlgn val="ctr"/>
        <c:lblOffset val="100"/>
        <c:noMultiLvlLbl val="0"/>
      </c:catAx>
      <c:valAx>
        <c:axId val="1285704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5969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59693413450474"/>
          <c:y val="3.7499999999999999E-2"/>
          <c:w val="0.63790342105236941"/>
          <c:h val="0.8409323326771653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Заболеваемость</c:v>
                </c:pt>
                <c:pt idx="1">
                  <c:v>Смертность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</c:v>
                </c:pt>
                <c:pt idx="1">
                  <c:v>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Заболеваемость</c:v>
                </c:pt>
                <c:pt idx="1">
                  <c:v>Смертность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32</c:v>
                </c:pt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25984"/>
        <c:axId val="77635968"/>
        <c:axId val="0"/>
      </c:bar3DChart>
      <c:catAx>
        <c:axId val="776259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7635968"/>
        <c:crosses val="autoZero"/>
        <c:auto val="1"/>
        <c:lblAlgn val="ctr"/>
        <c:lblOffset val="100"/>
        <c:noMultiLvlLbl val="0"/>
      </c:catAx>
      <c:valAx>
        <c:axId val="776359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76259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4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2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Лист1!$A$2:$A$14</c:f>
              <c:strCache>
                <c:ptCount val="13"/>
                <c:pt idx="0">
                  <c:v>оплата труда</c:v>
                </c:pt>
                <c:pt idx="1">
                  <c:v>обязательный пенсионный взнос</c:v>
                </c:pt>
                <c:pt idx="2">
                  <c:v>доп.денежные выплаты</c:v>
                </c:pt>
                <c:pt idx="3">
                  <c:v>социальный налог</c:v>
                </c:pt>
                <c:pt idx="4">
                  <c:v>социальные отчисления</c:v>
                </c:pt>
                <c:pt idx="5">
                  <c:v>ОСМС</c:v>
                </c:pt>
                <c:pt idx="6">
                  <c:v>приобретение медикаментов</c:v>
                </c:pt>
                <c:pt idx="7">
                  <c:v>приобретение прочих товаров</c:v>
                </c:pt>
                <c:pt idx="8">
                  <c:v>оплата коммунальных услуг</c:v>
                </c:pt>
                <c:pt idx="9">
                  <c:v>оплата услуг связи</c:v>
                </c:pt>
                <c:pt idx="10">
                  <c:v>приобретение ОС</c:v>
                </c:pt>
                <c:pt idx="11">
                  <c:v>прочие услуги и работы</c:v>
                </c:pt>
                <c:pt idx="12">
                  <c:v>транспортные услуги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273681.32</c:v>
                </c:pt>
                <c:pt idx="1">
                  <c:v>357.4</c:v>
                </c:pt>
                <c:pt idx="2">
                  <c:v>30584.7</c:v>
                </c:pt>
                <c:pt idx="3">
                  <c:v>16207.6</c:v>
                </c:pt>
                <c:pt idx="4">
                  <c:v>7384.4</c:v>
                </c:pt>
                <c:pt idx="5">
                  <c:v>3556.4</c:v>
                </c:pt>
                <c:pt idx="6">
                  <c:v>24841</c:v>
                </c:pt>
                <c:pt idx="7">
                  <c:v>14592.64</c:v>
                </c:pt>
                <c:pt idx="8">
                  <c:v>6484.12</c:v>
                </c:pt>
                <c:pt idx="9">
                  <c:v>2392.54</c:v>
                </c:pt>
                <c:pt idx="10">
                  <c:v>6206.62</c:v>
                </c:pt>
                <c:pt idx="11">
                  <c:v>64188.83</c:v>
                </c:pt>
                <c:pt idx="12">
                  <c:v>1714.3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4.2802055993000875E-2"/>
          <c:y val="0.54233492790206772"/>
          <c:w val="0.92134033245844271"/>
          <c:h val="0.40229331753836139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18967936953472"/>
          <c:y val="0.22321922689126594"/>
          <c:w val="0.80369151993172738"/>
          <c:h val="0.6701727585823797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Участковая служба</c:v>
                </c:pt>
                <c:pt idx="2">
                  <c:v>СМП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165726.74</c:v>
                </c:pt>
                <c:pt idx="1">
                  <c:v>173087.87</c:v>
                </c:pt>
                <c:pt idx="2">
                  <c:v>104772.45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gapDepth val="163"/>
        <c:shape val="cone"/>
        <c:axId val="78040448"/>
        <c:axId val="79344768"/>
        <c:axId val="71794688"/>
      </c:bar3DChart>
      <c:catAx>
        <c:axId val="78040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9344768"/>
        <c:crosses val="autoZero"/>
        <c:auto val="1"/>
        <c:lblAlgn val="ctr"/>
        <c:lblOffset val="100"/>
        <c:noMultiLvlLbl val="0"/>
      </c:catAx>
      <c:valAx>
        <c:axId val="79344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8040448"/>
        <c:crosses val="autoZero"/>
        <c:crossBetween val="between"/>
      </c:valAx>
      <c:serAx>
        <c:axId val="71794688"/>
        <c:scaling>
          <c:orientation val="minMax"/>
        </c:scaling>
        <c:delete val="1"/>
        <c:axPos val="b"/>
        <c:majorTickMark val="out"/>
        <c:minorTickMark val="none"/>
        <c:tickLblPos val="nextTo"/>
        <c:crossAx val="7934476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4.4.Платные услуги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 том числе КДУ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2663.88</c:v>
                </c:pt>
                <c:pt idx="1">
                  <c:v>2232.8000000000002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Платные услуги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kk-KZ" sz="2000" b="1" dirty="0" smtClean="0">
                        <a:latin typeface="Times New Roman" pitchFamily="18" charset="0"/>
                        <a:cs typeface="Times New Roman" pitchFamily="18" charset="0"/>
                      </a:rPr>
                      <a:t>14980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14980</c:v>
                </c:pt>
                <c:pt idx="1">
                  <c:v>12847.58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9397248"/>
        <c:axId val="79398784"/>
        <c:axId val="85852608"/>
      </c:bar3DChart>
      <c:catAx>
        <c:axId val="7939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9398784"/>
        <c:crosses val="autoZero"/>
        <c:auto val="1"/>
        <c:lblAlgn val="ctr"/>
        <c:lblOffset val="100"/>
        <c:noMultiLvlLbl val="0"/>
      </c:catAx>
      <c:valAx>
        <c:axId val="79398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397248"/>
        <c:crosses val="autoZero"/>
        <c:crossBetween val="between"/>
      </c:valAx>
      <c:serAx>
        <c:axId val="85852608"/>
        <c:scaling>
          <c:orientation val="minMax"/>
        </c:scaling>
        <c:delete val="1"/>
        <c:axPos val="b"/>
        <c:majorTickMark val="none"/>
        <c:minorTickMark val="none"/>
        <c:tickLblPos val="nextTo"/>
        <c:crossAx val="79398784"/>
        <c:crosses val="autoZero"/>
      </c:serAx>
    </c:plotArea>
    <c:legend>
      <c:legendPos val="t"/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cat>
            <c:strRef>
              <c:f>Лист1!$A$2:$A$16</c:f>
              <c:strCache>
                <c:ptCount val="15"/>
                <c:pt idx="0">
                  <c:v>УЗ-5</c:v>
                </c:pt>
                <c:pt idx="1">
                  <c:v>ОП УЗ-18</c:v>
                </c:pt>
                <c:pt idx="2">
                  <c:v>Сайт МЗРК-0</c:v>
                </c:pt>
                <c:pt idx="3">
                  <c:v>Сайт Акима-0</c:v>
                </c:pt>
                <c:pt idx="4">
                  <c:v>Сайт УЗ-3</c:v>
                </c:pt>
                <c:pt idx="5">
                  <c:v>Амансаулық-0</c:v>
                </c:pt>
                <c:pt idx="6">
                  <c:v>НУР-Отан-0</c:v>
                </c:pt>
                <c:pt idx="7">
                  <c:v>ДООЗН-2</c:v>
                </c:pt>
                <c:pt idx="8">
                  <c:v>Гл.врачу ГП32-30</c:v>
                </c:pt>
                <c:pt idx="9">
                  <c:v>Жалоба KZ-2</c:v>
                </c:pt>
                <c:pt idx="10">
                  <c:v>Ящик для обращений-5</c:v>
                </c:pt>
                <c:pt idx="11">
                  <c:v>СПП и ВА-22</c:v>
                </c:pt>
                <c:pt idx="12">
                  <c:v>Необоснованно-87</c:v>
                </c:pt>
                <c:pt idx="13">
                  <c:v>Обоснованно-0</c:v>
                </c:pt>
                <c:pt idx="14">
                  <c:v>Всего обращений-87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5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30</c:v>
                </c:pt>
                <c:pt idx="9">
                  <c:v>2</c:v>
                </c:pt>
                <c:pt idx="10">
                  <c:v>5</c:v>
                </c:pt>
                <c:pt idx="11">
                  <c:v>22</c:v>
                </c:pt>
                <c:pt idx="12">
                  <c:v>87</c:v>
                </c:pt>
                <c:pt idx="13">
                  <c:v>0</c:v>
                </c:pt>
                <c:pt idx="14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369274934383204"/>
          <c:y val="1.845792322834645E-2"/>
          <c:w val="0.33380725065616795"/>
          <c:h val="0.92359990157480309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42" b="54883"/>
          <a:stretch/>
        </p:blipFill>
        <p:spPr>
          <a:xfrm flipH="1">
            <a:off x="-9527" y="0"/>
            <a:ext cx="915352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459" y="163208"/>
            <a:ext cx="7869890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270341" y="252412"/>
            <a:ext cx="8620125" cy="6353175"/>
          </a:xfrm>
          <a:prstGeom prst="rect">
            <a:avLst/>
          </a:prstGeom>
          <a:noFill/>
          <a:ln w="762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V1500011263#z7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0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50" b="311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14299" y="1677286"/>
            <a:ext cx="8718697" cy="15925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деятельности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коммунального предприятие на праве хозяйственного ведения  «Городская поликлиника №32»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6 месяцев 2019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  <a:endParaRPr lang="en-US" sz="20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30681" y="511908"/>
            <a:ext cx="6355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Здравоохранения Города Алматы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23361" y="5289232"/>
            <a:ext cx="26362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Докладчик- главный врач</a:t>
            </a:r>
          </a:p>
          <a:p>
            <a:pPr algn="ctr"/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Кажибаев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А.Э.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C:\Users\Broteko\Desktop\VideoLine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83" y="391077"/>
            <a:ext cx="1508761" cy="108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186751"/>
              </p:ext>
            </p:extLst>
          </p:nvPr>
        </p:nvGraphicFramePr>
        <p:xfrm>
          <a:off x="295276" y="295275"/>
          <a:ext cx="8553448" cy="64606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106"/>
                <a:gridCol w="2175977"/>
                <a:gridCol w="838991"/>
                <a:gridCol w="1274840"/>
                <a:gridCol w="3797534"/>
              </a:tblGrid>
              <a:tr h="29988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туберкулеза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2,97%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12 месяцев 2018г. зарегистрировано 1 случай  смерти от туберкулеза. На 100тыс.населения. Показатель  2,97 %. В 1 случае – БОМЖ  «инфильтративный туберкулез в/д левого МБТ (+),с множественной лекарственной устойчивостью» - резистентность к нескольким химиопрепаратам.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</a:tr>
              <a:tr h="149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злокачественных новообразований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110,07%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12 месяцев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2018г.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умерло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37чел.,показатель смертности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–110,07% на 100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населения. В 2017г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29 чел.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Отмечается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увеличение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смертности от злокачественных новообразований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16,97%.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</a:tr>
              <a:tr h="17881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5-летняя выживаемость больных с злокачественными новообразованиями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28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962719"/>
              </p:ext>
            </p:extLst>
          </p:nvPr>
        </p:nvGraphicFramePr>
        <p:xfrm>
          <a:off x="447675" y="457199"/>
          <a:ext cx="8286749" cy="570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572"/>
                <a:gridCol w="2108130"/>
                <a:gridCol w="812831"/>
                <a:gridCol w="1235090"/>
                <a:gridCol w="3679126"/>
              </a:tblGrid>
              <a:tr h="13539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Ранняя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выявляемость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злокачественных новообразований (1-2 стадия)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впервые выявленных  больных ЗН I-II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cтадии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за 12 месяцев 2018 года составило  30чел.  -   89,2%.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59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прикрепленного населения на 1 ВОП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прикрепленного населения на 1 ВОП 1689 человек.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финансирования ПМСП в рамках ГОБМП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финансирования системы здравоохранения в рамках ГОБМП  составляет  382 171,90 тенге.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55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средней заработной платы врачей к средней заработной плате в экономике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515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725" y="647701"/>
            <a:ext cx="8058149" cy="5824538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15 индикаторов не достигли 1 индикатора (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смертность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злокачественных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новообразований)</a:t>
            </a:r>
            <a:endParaRPr lang="ru-RU" sz="29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по не достигнутым индикаторам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 кодирование  причин смертности по МКБ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-контроль и соблюдение «зеленого коридора» для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онкобольных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прохождение населения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скрининговых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осмотров на ранее выявление злокачественных новообразований;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повысить качество работы женского и мужского смотровых кабинетов с целью раннего выявление злокачественных опухолей и предопухолевых заболеваний визуальной локализации;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 целью повышения информированности населения по вопросам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онконастороженности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ранней диагностике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онкозаболеваний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ротация видео-роликов, выступления  на ТВ, на радио, в печатных СМИ. Раздача информационно-  образовательных материалов.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обучение   здоровых граждан сохранению ресурсов здоровья и обучение больных самоконтролю и самоуправлению своим заболеваниями, навыкам профилактики и раннему выявлению онкологических заболеваний.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75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1025" y="438061"/>
            <a:ext cx="7981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3.2.Основные медико-экономические показатели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Коэффициенты  естественного  движения  населения  (за 2017-2018гг)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03002359"/>
              </p:ext>
            </p:extLst>
          </p:nvPr>
        </p:nvGraphicFramePr>
        <p:xfrm>
          <a:off x="581025" y="1296988"/>
          <a:ext cx="7869237" cy="488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2352676" y="5143500"/>
            <a:ext cx="685800" cy="366712"/>
          </a:xfrm>
        </p:spPr>
        <p:txBody>
          <a:bodyPr>
            <a:normAutofit/>
          </a:bodyPr>
          <a:lstStyle/>
          <a:p>
            <a:r>
              <a:rPr lang="ru-RU" sz="1200" dirty="0"/>
              <a:t>10,8%</a:t>
            </a:r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666875" y="5249863"/>
            <a:ext cx="857250" cy="360362"/>
          </a:xfrm>
        </p:spPr>
        <p:txBody>
          <a:bodyPr>
            <a:normAutofit/>
          </a:bodyPr>
          <a:lstStyle/>
          <a:p>
            <a:r>
              <a:rPr lang="ru-RU" sz="1200" dirty="0"/>
              <a:t>12,01%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23217" y="1952625"/>
            <a:ext cx="507066" cy="5715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716151" y="1695450"/>
            <a:ext cx="507066" cy="5715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143625" y="4248150"/>
            <a:ext cx="507066" cy="5715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560359" y="4343400"/>
            <a:ext cx="507066" cy="5715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1200" dirty="0" smtClean="0"/>
              <a:t>103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81643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784" y="333375"/>
            <a:ext cx="3612216" cy="5715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заболеваемости БСК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942066"/>
              </p:ext>
            </p:extLst>
          </p:nvPr>
        </p:nvGraphicFramePr>
        <p:xfrm>
          <a:off x="306855" y="1163638"/>
          <a:ext cx="4141320" cy="488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>
          <a:xfrm>
            <a:off x="1759884" y="4027832"/>
            <a:ext cx="335616" cy="2938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200" dirty="0" smtClean="0"/>
              <a:t>49</a:t>
            </a:r>
            <a:endParaRPr lang="ru-RU" sz="12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927692" y="4051023"/>
            <a:ext cx="335616" cy="2938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200" dirty="0" smtClean="0"/>
              <a:t>21</a:t>
            </a:r>
            <a:endParaRPr lang="ru-RU" sz="12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381499" y="439529"/>
            <a:ext cx="4019549" cy="2094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выявленные больные ЗН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138549906"/>
              </p:ext>
            </p:extLst>
          </p:nvPr>
        </p:nvGraphicFramePr>
        <p:xfrm>
          <a:off x="4381499" y="1206499"/>
          <a:ext cx="4476751" cy="4229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886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733295"/>
              </p:ext>
            </p:extLst>
          </p:nvPr>
        </p:nvGraphicFramePr>
        <p:xfrm>
          <a:off x="646113" y="1287463"/>
          <a:ext cx="7869237" cy="488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162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35934" y="458483"/>
            <a:ext cx="7869890" cy="9987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заболеваемости и смертности от злокачественных новообразований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405538476"/>
              </p:ext>
            </p:extLst>
          </p:nvPr>
        </p:nvGraphicFramePr>
        <p:xfrm>
          <a:off x="552449" y="1177925"/>
          <a:ext cx="80295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52449" y="5309711"/>
            <a:ext cx="82391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году показатель заболеваемости злокачественными новообразованиями  увеличился и составил 32 случаев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95,1% на 100.тыс.населения,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   29  случаев  на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86,2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100.тыс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 в 2017 г. </a:t>
            </a:r>
          </a:p>
        </p:txBody>
      </p:sp>
    </p:spTree>
    <p:extLst>
      <p:ext uri="{BB962C8B-B14F-4D97-AF65-F5344CB8AC3E}">
        <p14:creationId xmlns:p14="http://schemas.microsoft.com/office/powerpoint/2010/main" val="1824110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409" y="391808"/>
            <a:ext cx="7869890" cy="99874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заболеваемости и смертности  туберкулезом.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430491"/>
              </p:ext>
            </p:extLst>
          </p:nvPr>
        </p:nvGraphicFramePr>
        <p:xfrm>
          <a:off x="504822" y="1590676"/>
          <a:ext cx="8134355" cy="1809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3565"/>
                <a:gridCol w="531549"/>
                <a:gridCol w="531549"/>
                <a:gridCol w="531549"/>
                <a:gridCol w="531549"/>
                <a:gridCol w="531549"/>
                <a:gridCol w="531549"/>
                <a:gridCol w="531549"/>
                <a:gridCol w="531549"/>
                <a:gridCol w="511220"/>
                <a:gridCol w="511220"/>
                <a:gridCol w="642979"/>
                <a:gridCol w="642979"/>
              </a:tblGrid>
              <a:tr h="357487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Заболеваемость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Болезненность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7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№32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4800" y="3581043"/>
            <a:ext cx="8534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следует, что за 12 месяцев 2018г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отмечается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тенденция  к росту заболеваемость туберкулезом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3 сл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тыс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населения в 2017г.  до  8   на 100 тыс. нас. в  2018г.  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Отмечается снижение болезненности   на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раза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Отмечается снижение болезненности  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сл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  показатель составил 44,4 против 56,8 на 100 тыс. населения за аналогичный период прошлого года.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Смертность на одном уровне 1:1 показатель составил 2,9 против 2,9 на 100 тыс. населения за аналогичный период прошлого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3090018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683" y="963308"/>
            <a:ext cx="8155641" cy="9893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туберкулеза методом микроскопии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76562"/>
              </p:ext>
            </p:extLst>
          </p:nvPr>
        </p:nvGraphicFramePr>
        <p:xfrm>
          <a:off x="352423" y="2500821"/>
          <a:ext cx="8410576" cy="1642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3726"/>
                <a:gridCol w="903895"/>
                <a:gridCol w="566344"/>
                <a:gridCol w="765331"/>
                <a:gridCol w="1741730"/>
                <a:gridCol w="580846"/>
                <a:gridCol w="520424"/>
                <a:gridCol w="824140"/>
                <a:gridCol w="824140"/>
              </a:tblGrid>
              <a:tr h="54751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исследованных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мазков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«+»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кратное обследования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9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54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ГП№32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2424" y="4886325"/>
            <a:ext cx="8277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30 человек проведено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бактериоскопическое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исследование мокроты на БК, из них у 6 пациентов  - 20%  положительный  результат.  Стандарт  по ВОЗ 5-10%.</a:t>
            </a:r>
          </a:p>
        </p:txBody>
      </p:sp>
    </p:spTree>
    <p:extLst>
      <p:ext uri="{BB962C8B-B14F-4D97-AF65-F5344CB8AC3E}">
        <p14:creationId xmlns:p14="http://schemas.microsoft.com/office/powerpoint/2010/main" val="2656775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209" y="563258"/>
            <a:ext cx="7869890" cy="99874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матери  и ребенка.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Всего родилось живыми 480 новорожденных, против  518  аналогичного периода 2017г.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181668"/>
              </p:ext>
            </p:extLst>
          </p:nvPr>
        </p:nvGraphicFramePr>
        <p:xfrm>
          <a:off x="304800" y="1600202"/>
          <a:ext cx="8543925" cy="4972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052"/>
                <a:gridCol w="933942"/>
                <a:gridCol w="1006034"/>
                <a:gridCol w="1251809"/>
                <a:gridCol w="1251809"/>
                <a:gridCol w="566100"/>
                <a:gridCol w="566100"/>
                <a:gridCol w="617712"/>
                <a:gridCol w="546438"/>
                <a:gridCol w="643929"/>
              </a:tblGrid>
              <a:tr h="33009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Масса тела при рождении в граммах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родившихся живыми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родившихся мертвыми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0-6 суток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7-27 суток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 суток-1год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родив-шихся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20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смерть наступила в антенатальном периоде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смерть наступила 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интранатальном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500-  999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60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1000-1499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60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1500-2499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60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 и более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0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984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53079" y="361508"/>
            <a:ext cx="7869890" cy="55639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 ПРЕДПРИЯТИИ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организации и предоставляемых медицинских услуг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(миссия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видение)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поликлиники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(стратегические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КОРПОРАТИВНОЕ УПРАВЛЕНИЕ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Состав и деятельность Службы внутреннего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аудита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ОЦЕНКА КОНКУРЕНТОСПОСОБНОСТИ ПРЕДПРИЯТИЯ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Ключевые показатели деятельности (по плану развития)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3.2.Основные медико-экономические показатели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–анализ (сильные, слабые стороны, риски, возможности)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 БЕНЧ-МАРКИНГ (механизм эффективного менеджмента)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7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209" y="839483"/>
            <a:ext cx="7869890" cy="9987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мониторинг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395973"/>
              </p:ext>
            </p:extLst>
          </p:nvPr>
        </p:nvGraphicFramePr>
        <p:xfrm>
          <a:off x="304801" y="2246261"/>
          <a:ext cx="8486775" cy="3049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649"/>
                <a:gridCol w="1190304"/>
                <a:gridCol w="876621"/>
                <a:gridCol w="945893"/>
                <a:gridCol w="1009974"/>
                <a:gridCol w="1208120"/>
                <a:gridCol w="1341338"/>
                <a:gridCol w="1285876"/>
              </a:tblGrid>
              <a:tr h="231423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Мертворождаемость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Ранняя неонатальная смертность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Перинатальная смертность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Поздняя неонатальная смертность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Неонатальная смертность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Постнеонатальная смертность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Младенческая смертность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6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9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91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209" y="734708"/>
            <a:ext cx="7869890" cy="9987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плановой госпитализации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843029"/>
              </p:ext>
            </p:extLst>
          </p:nvPr>
        </p:nvGraphicFramePr>
        <p:xfrm>
          <a:off x="295274" y="2009774"/>
          <a:ext cx="8562975" cy="3829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6671"/>
                <a:gridCol w="1569851"/>
                <a:gridCol w="1569851"/>
                <a:gridCol w="1383301"/>
                <a:gridCol w="1383301"/>
              </a:tblGrid>
              <a:tr h="4712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72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Состояло на учете на начало отчетного периода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1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1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госпитализировано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1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отказано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882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884" y="448958"/>
            <a:ext cx="7869890" cy="99874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внедрении Программы управления хроническими неинфекционными заболеваниями.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783" y="1382504"/>
            <a:ext cx="8060391" cy="521832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 Программа, направленная  на  снижение  затрат  здравоохранения и улучшения качества жизни лиц с хроническими заболеваниями путем предотвращения или минимизации последствий заболевания с помощью интегрированной помощи. Поддержка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это помощь, которую медицинские работники оказывают пациентам и 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самоопределяемому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кругу поддержки  для управления заболеваниями  ежедневно  и для развития уверенности в поддержании здорового образа жизни на протяжении всей жизни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при  распределении  ПУЗ  городская  поликлиника  №32  была  определена пилотной по  сахарному  диабету,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ХСН. Определены  региональные  координаторы по внедрению  ПУЗ, в  поликлинике  была создана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 дисциплинарная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по  внедрению  ПУЗ.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267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984" y="534683"/>
            <a:ext cx="7869890" cy="998742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 внедрения  ПУЗ  включает  в себя следующие этапы: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109" y="1639679"/>
            <a:ext cx="7869890" cy="4889709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  Выявление  пациентов.  В рамках пилота  выявлено 396 пациентов, состоящие  на  диспансерном учете  с  диагнозом: «Сахарный  диабет», с диагнозом «Артериальная гипертензия» 642 пациентов, с диагнозом «Хроническая сердечная недостаточность» 47 пациентов.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  Проведено анкетирование  пациентов и  приглашение  к  участию в ПУЗ.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  Обучение пациентов.  На данном этапе были  задействованы школы здоровья.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      Организация  работы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мультидисциплинарной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группы.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 группы: врач-терапевт/ВОП, врач-кардиолог, врач-эндокринолог, врач-диетолог или обученный средний медперсонал, специалист службы ЗОЖ, медсестра  по  консультированию  и  обучению пациентов, социальный работник. В перечень обязанностей членов группы входит обучение, медицинская помощь и лечение, разработка внутренних правил, проведение мероприятий и мониторинг.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09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055" y="115583"/>
            <a:ext cx="7869890" cy="99874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Сахарный диабет .Количество пациентов: 396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135184"/>
              </p:ext>
            </p:extLst>
          </p:nvPr>
        </p:nvGraphicFramePr>
        <p:xfrm>
          <a:off x="304800" y="600078"/>
          <a:ext cx="8553451" cy="1272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0353"/>
                <a:gridCol w="1710353"/>
                <a:gridCol w="1710353"/>
                <a:gridCol w="1711196"/>
                <a:gridCol w="1711196"/>
              </a:tblGrid>
              <a:tr h="852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больных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HbAIc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осмотр стоп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ЛПНП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САК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4800" y="1884312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</a:t>
            </a:r>
            <a:r>
              <a:rPr lang="ru-RU" dirty="0"/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«Артериальная гипертензия»  . Количество пациентов:642</a:t>
            </a:r>
          </a:p>
          <a:p>
            <a:pPr algn="ctr"/>
            <a:r>
              <a:rPr lang="ru-RU" dirty="0"/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345311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Заболевание: «Хроническая сердечная недостаточность»  . Количество пациентов:47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709067"/>
              </p:ext>
            </p:extLst>
          </p:nvPr>
        </p:nvGraphicFramePr>
        <p:xfrm>
          <a:off x="304800" y="2207477"/>
          <a:ext cx="8534400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580"/>
                <a:gridCol w="1806376"/>
                <a:gridCol w="1889449"/>
                <a:gridCol w="1806376"/>
                <a:gridCol w="123161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больных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ЛПНП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Измерение АД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в школу здоровья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САК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172659"/>
              </p:ext>
            </p:extLst>
          </p:nvPr>
        </p:nvGraphicFramePr>
        <p:xfrm>
          <a:off x="304803" y="3822442"/>
          <a:ext cx="8534397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2898"/>
                <a:gridCol w="2099635"/>
                <a:gridCol w="2196195"/>
                <a:gridCol w="214566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больных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ЭхоКГ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САК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пациентов, прошедших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HbAIc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04800" y="5388828"/>
            <a:ext cx="853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работе  по Программе  ПУЗ  необходимо проведение пациентам дорогостоящего исследования: определение   соотношения альбумин/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креатинин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моче, который не вошел в Перечень ГОБМП.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4800" y="501598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454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35909" y="344183"/>
            <a:ext cx="7869890" cy="99874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–анализ (сильные, слабые стороны, риски, возможности)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844408"/>
              </p:ext>
            </p:extLst>
          </p:nvPr>
        </p:nvGraphicFramePr>
        <p:xfrm>
          <a:off x="304800" y="1287463"/>
          <a:ext cx="8534399" cy="5544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26"/>
                <a:gridCol w="4227424"/>
                <a:gridCol w="2762249"/>
              </a:tblGrid>
              <a:tr h="427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58" marR="454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458" marR="454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Слабые стороны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458" marR="45458" marT="0" marB="0"/>
                </a:tc>
              </a:tr>
              <a:tr h="50978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458" marR="454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1.По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Турксибскому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району наша поликлиника оказывает услуги по КДУ: маммография, флюорография, рентген суставов нижних и верхних конечностей, позвоночника, рентген околоносовых пазух.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2.Постоянное  повышение и усовершенствование квалификаций медицинских кадров.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Ведение дополнительных штатных единиц в зависимости от потребностей.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Скорая при поликлинике обслуживает пациентов 4 категории по выходным и праздничным  дням с 08.00 до 20.00 ч.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Работа поликлиники ведется на 90% в безбумажном  документообороте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С целю улучшения качество работы были созданы чаты «для Детей до года», «для Беременных» , где получаем очень много положительных отзывов и благодарностей от нашего населения.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Для удобство и экономия времени, ведения образа жизни   были приобретены велосипеды.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58" marR="454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1.Низкий уровень информированности  населения о предоставляемых услугах.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2.Потребительское отношение к медицине и низкий уровень медико-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сантарной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грамотности населения.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58" marR="454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533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944605"/>
              </p:ext>
            </p:extLst>
          </p:nvPr>
        </p:nvGraphicFramePr>
        <p:xfrm>
          <a:off x="295276" y="285751"/>
          <a:ext cx="8562975" cy="6276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9900"/>
                <a:gridCol w="3322434"/>
                <a:gridCol w="3690641"/>
              </a:tblGrid>
              <a:tr h="40365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962" marR="379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1.Созданы механизмы обеспечения качества медицинских услуг: внутренний аудит, внешний контроль, аккредитация.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Мульти дисциплинарный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командный подход, внедрение интегрированной системы оказания медицинской помощи.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3.Тесная преемственность в работе участковой службы с социально-психологической службой.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4.Межсектральное и межведомственное взаимодействия по вопросам охраны общественного здоровья.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962" marR="37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1.Уровень  менеджмента не соответствует современным вызовам и требованиям.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2.Слабый уровень информатизации в поликлинике.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Недостаточный  уровень финансирования  ПМСП.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Нехватка площадей для развития.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962" marR="37962" marT="0" marB="0"/>
                </a:tc>
              </a:tr>
              <a:tr h="2240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962" marR="379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1.Наличие возможности внедрения и расширения спектра платных услуг.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962" marR="37962" marT="0" marB="0"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добавленная стоимость на медицинские услуги. 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затрат на клинико-диагностические услуги в связи с централизацией лаборатории.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Ежемесячно поступление денежных средств уменьшается на сумму допущенных ошибок врачей и медсестер на порталах АИС поликлиника 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АПП 1С.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962" marR="379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070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383572"/>
              </p:ext>
            </p:extLst>
          </p:nvPr>
        </p:nvGraphicFramePr>
        <p:xfrm>
          <a:off x="314324" y="285750"/>
          <a:ext cx="8543926" cy="6276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6451"/>
                <a:gridCol w="3315043"/>
                <a:gridCol w="3682432"/>
              </a:tblGrid>
              <a:tr h="6276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и развитие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1.Профессиональные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управленческие кадры.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2.Наличие кадровой политики с акцентом на постоянное обучение и мотивацию персонала (организация   краткосрочных выездных семинаров и мастер-классов, в том числе, по дистанционному обучению).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3.Делегирование ряда функций полномочий врача медицинской сестре с разработкой алгоритмов действий.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Внедрена кадровая  политика-подбор, расстановка и выдвижение кадров по профессиональным, деловым, нравственным, психологическим качествам.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1.Отток 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Преобладание врачей с опытом работы менее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3-х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Географическая отдаленность обслуживаемых территориальных участков.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Отсутствие комплексных  программ социальной поддержки медицинского персонала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436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504815"/>
              </p:ext>
            </p:extLst>
          </p:nvPr>
        </p:nvGraphicFramePr>
        <p:xfrm>
          <a:off x="323177" y="287338"/>
          <a:ext cx="8535072" cy="6284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6598"/>
                <a:gridCol w="3169858"/>
                <a:gridCol w="3678616"/>
              </a:tblGrid>
              <a:tr h="5985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078" marR="6507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078" marR="650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078" marR="65078" marT="0" marB="0"/>
                </a:tc>
              </a:tr>
              <a:tr h="568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078" marR="65078" marT="0" marB="0" anchor="ctr"/>
                </a:tc>
                <a:tc>
                  <a:txBody>
                    <a:bodyPr/>
                    <a:lstStyle/>
                    <a:p>
                      <a:pPr marL="8001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№32 находится на праве хозяйственного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ведения.</a:t>
                      </a:r>
                    </a:p>
                    <a:p>
                      <a:pPr marL="4572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2. 100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укомплектованность штатных единиц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078" marR="65078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Наличие большого количества внешних и внутренних мигрантов.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2.Вероятность завоза особо опасных  и  др. инфекционных заболеваний из ближнего и дальнего зарубежья.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3.Рост неинфекционных заболеваний (БСК, СД 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4.Отсутствие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солидарной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за свое здоровье и низкая мотивация в вопросах ведения ЗОЖ.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5.Распространенность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среди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прикрепленного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значимых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туберкулез,</a:t>
                      </a:r>
                      <a:endParaRPr lang="ru-RU" sz="14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алкоголизм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т.д.)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Слабая подготовка ВОП на уровне медицинских  ВУЗов по узкой специализации (профилям).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078" marR="650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241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286916"/>
              </p:ext>
            </p:extLst>
          </p:nvPr>
        </p:nvGraphicFramePr>
        <p:xfrm>
          <a:off x="295275" y="276225"/>
          <a:ext cx="8553450" cy="6305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8175"/>
                <a:gridCol w="3318738"/>
                <a:gridCol w="3686537"/>
              </a:tblGrid>
              <a:tr h="63055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1.Ведение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дополнительных штатных единиц в зависимости от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потребностей.</a:t>
                      </a:r>
                    </a:p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Расширение Перечня платных услуг.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3.Модернизация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поликлиники -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-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Электронный паспорт здоровья;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-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информационные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системы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-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учета потребления ЛС,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-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Мобильная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 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телемедицина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4.Повышение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межведомственного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взаимодействия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вопросам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охраны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общественного здоровья 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в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связи с формированием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общественного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здравоохранения.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1.Рост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конкуренции медицинских услуг между государственными и частными поликлиниками.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2.Снижение темпов роста экономики.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Отсрочка сроков введения ОСМС.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0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09" y="359207"/>
            <a:ext cx="7869890" cy="38443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ФИНАНСОВАЯ ОТЧЕТНОСТЬ И ЭФФЕКТИВНОЕ ИСПОЛЬЗОВАНИЕ ФИНАНСОВЫХ СРЕДСТВ. МЕХАНИЗМ ПОВЫШЕНИЯ ДОХОДНОЙ ЧАСТИ БЮДЖЕТА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 Отчет о финансовом положении (финансово-экономические показатели)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 Отчет о прибыли и убытке и совокупном доходе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4.3 Отчет об изменениях в капитале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4.4. Отчет о движении денежных средств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4.5. Оценка эффективности использования основных средств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4.6. Повышение доли внебюджетных средств в объеме дохода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4.7. Практика ресурсосбережения (эффективные технологии управления финансами)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4.8. Управление рисками</a:t>
            </a:r>
          </a:p>
          <a:p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48017" y="4251869"/>
            <a:ext cx="8468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ПАЦИЕНТЫ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5.1Привлечение (прикрепление)пациентов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5.2.Удовлетворенность пациентов услугами медицинской организации. Работа с жалобами.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5.3.Работа с пациентами, управление структурой госпитализированных пациентов.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5.4.Безопасность пациентов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5.5.Управление рисками</a:t>
            </a:r>
          </a:p>
        </p:txBody>
      </p:sp>
    </p:spTree>
    <p:extLst>
      <p:ext uri="{BB962C8B-B14F-4D97-AF65-F5344CB8AC3E}">
        <p14:creationId xmlns:p14="http://schemas.microsoft.com/office/powerpoint/2010/main" val="28885278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023046"/>
              </p:ext>
            </p:extLst>
          </p:nvPr>
        </p:nvGraphicFramePr>
        <p:xfrm>
          <a:off x="304800" y="285751"/>
          <a:ext cx="8543924" cy="6276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6450"/>
                <a:gridCol w="3315043"/>
                <a:gridCol w="3682431"/>
              </a:tblGrid>
              <a:tr h="2385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и развитие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1.Наличие государственных программ повышения квалификации медработников.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2.Внедрение  асинхронной и синхронной телемедицины в лечебную деятельность поликлиники.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Традиционно низкий исходный уровень знаний в области маркетинга и менеджмента у работников медицинской отрасли.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</a:tr>
              <a:tr h="3891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1.Развитие государственно-частного партнерства.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Наличие государственного заказа на услуги ПМСП.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3.Возможность введения механизма СКПН и дифференцированной оплаты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1.Снижение государственных расходов на здравоохранение в связи со снижением уровня ВВП.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Относительно низкая платежеспособность населения.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Иждивенческое отношение населения к системе здравоохранения и  предубежденность к платным услугам.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4.Дальнейшее повышение тарифов на коммунальные услуги.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Рост цен  на медицинское оборудование,  расходные материалы и медикаменты.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332" marR="683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227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6225" y="295486"/>
            <a:ext cx="85153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РАЗДЕЛ 4. ФИНАНСОВАЯ ОТЧЕТНОСТЬ И ЭФФЕКТИВНОЕ ИСПОЛЬЗОВАНИЕ ФИНАНСОВЫХ СРЕДСТВ. МЕХАНИЗМ ПОВЫШЕНИЯ ДОХОДНОЙ ЧАСТИ БЮДЖЕТА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 Отчет о финансовом положении (финансово-экономические показатели)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Основными источниками финансирования является: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1. Местный  бюджет;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2. Республиканский  бюджет;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6224" y="2443105"/>
            <a:ext cx="85153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 </a:t>
            </a:r>
            <a:r>
              <a:rPr lang="kk-KZ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поликлиники на 2018 г. составил 411 203,12 тысячи тенге. </a:t>
            </a:r>
            <a:r>
              <a:rPr lang="kk-KZ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Выполнение госзаказа обеспечило устойчивое финансирование, кредиторская задолженность по КДУ на 2018 года отсутствует.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заключенных договоров по КДУ на 2018 г. - 32, на сумму 28 млн 943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тысячи тенге.   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744588"/>
              </p:ext>
            </p:extLst>
          </p:nvPr>
        </p:nvGraphicFramePr>
        <p:xfrm>
          <a:off x="276225" y="3920434"/>
          <a:ext cx="8591550" cy="17566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3850"/>
                <a:gridCol w="2863850"/>
                <a:gridCol w="2863850"/>
              </a:tblGrid>
              <a:tr h="195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3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Стационарозамещающая  </a:t>
                      </a:r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29 739,94тыс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33 294,25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3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 мед.услуги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млн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847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  млн 980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2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АПП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382 171,95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341 595,34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Военкомат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681,95 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339,61тыс тенге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76223" y="5714911"/>
            <a:ext cx="8591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Финансирование на 1 жителя(Республиканский бюджет)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2017 год- 806,05  тенге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2018 год-1048,24  тенге</a:t>
            </a:r>
          </a:p>
        </p:txBody>
      </p:sp>
    </p:spTree>
    <p:extLst>
      <p:ext uri="{BB962C8B-B14F-4D97-AF65-F5344CB8AC3E}">
        <p14:creationId xmlns:p14="http://schemas.microsoft.com/office/powerpoint/2010/main" val="35858996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49661"/>
            <a:ext cx="8901728" cy="87335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4.2. Освоение средств 422 млн. 123,85тыс. тенге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049069412"/>
              </p:ext>
            </p:extLst>
          </p:nvPr>
        </p:nvGraphicFramePr>
        <p:xfrm>
          <a:off x="0" y="838200"/>
          <a:ext cx="9144000" cy="585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5739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498791"/>
              </p:ext>
            </p:extLst>
          </p:nvPr>
        </p:nvGraphicFramePr>
        <p:xfrm>
          <a:off x="251520" y="266700"/>
          <a:ext cx="8892480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15144" y="4106888"/>
            <a:ext cx="8469680" cy="29797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4.3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.Среднемесячная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заработная плата по госзаказу за 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физическим лицам составила всего по 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поликлинике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115 445,43 тенге, 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 них: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по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врачам   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163 267,16тенге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*по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медсестрам   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93 915,7 тенге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, 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по младшему мед. персоналу  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55 772,63 тенге.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8215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37583615"/>
              </p:ext>
            </p:extLst>
          </p:nvPr>
        </p:nvGraphicFramePr>
        <p:xfrm>
          <a:off x="314325" y="733078"/>
          <a:ext cx="8250882" cy="478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4324" y="5519514"/>
            <a:ext cx="8505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платных услуг за счет прикрипление населения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1520" y="149860"/>
            <a:ext cx="8784976" cy="8312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4.5.Оценка эффективности использования основных средств.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Приобретение оборудования за счет платных услуг в 2018 г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95626592"/>
              </p:ext>
            </p:extLst>
          </p:nvPr>
        </p:nvGraphicFramePr>
        <p:xfrm>
          <a:off x="357758" y="981076"/>
          <a:ext cx="8210550" cy="55514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57675"/>
                <a:gridCol w="1828800"/>
                <a:gridCol w="2124075"/>
              </a:tblGrid>
              <a:tr h="3333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сумма, тыс,тенге.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4458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Дополнительный регистратор из комплекта BTL-08 ABPM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Holter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1 500 000,00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4458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мониторинга кровяного давления ВТL-08 ABPM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Holter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1 616 000,00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4458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Спирограф микропроцессорный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портотивный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СМП-21/01-"Р-Д"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666 600,00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417906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Отсасыватель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медицинский ОМ-1 Утес ООО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189 800,00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4179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Электрокардиограф 6-канальный 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SE-6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200 000,00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58998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Набор пробных очковых линз "АРМЕД"  с оправой на 103 линзы (Малый №2)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250 000,00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589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Аппарат лазерный терапевтический "МАТРИКС-ВЛОК»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200 000,00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2622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Проектор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Viewsonic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PA503S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240 000,00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445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Устройство многофункцианальное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851195,52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  <a:tr h="2622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Весы медицинские электронные ВМЭН-150-50/100-Д1-А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761 000,00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5919" marR="1059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4071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7586" y="261461"/>
            <a:ext cx="8540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доходах  и расходах  на 2018г.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517467"/>
              </p:ext>
            </p:extLst>
          </p:nvPr>
        </p:nvGraphicFramePr>
        <p:xfrm>
          <a:off x="317586" y="781050"/>
          <a:ext cx="8540665" cy="5496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5736"/>
                <a:gridCol w="1355324"/>
                <a:gridCol w="2089605"/>
              </a:tblGrid>
              <a:tr h="3419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2017г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Факт на 01.01.2018г.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251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на 1 января 2018 года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3 464,45 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</a:tr>
              <a:tr h="231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</a:tr>
              <a:tr h="349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Местный бюджет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614,4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681,95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</a:tr>
              <a:tr h="475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ФСМС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424 059,00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411 911,89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231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ГОМБП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393 678,42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382 171,90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637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Стационарозамещающая помощь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30 380,58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29 739,94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231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 услуги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12 847,58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462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ДКОМУ (СКПН за декабрь 2017г.- 3214,0;                                   РБ за декабрь 2017г. - 581,2)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3 795,19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251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Вознаграждения банка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1 227,31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231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доходов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390 209,2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430 463,92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</a:tr>
              <a:tr h="33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гарантийных взносов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739,20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231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390 209,2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431 203,12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</a:tr>
              <a:tr h="231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</a:tr>
              <a:tr h="231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фонду оплаты труда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273 722,30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273 681,32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403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Соц.налог и соц.отчисления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27 480,14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23 592,03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224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 социальные медицинские отчисления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4 021,66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3 556,36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833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929482"/>
              </p:ext>
            </p:extLst>
          </p:nvPr>
        </p:nvGraphicFramePr>
        <p:xfrm>
          <a:off x="285752" y="295276"/>
          <a:ext cx="8572499" cy="6289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4729"/>
                <a:gridCol w="1360376"/>
                <a:gridCol w="2097394"/>
              </a:tblGrid>
              <a:tr h="36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землю, на имущество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36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Отчисления чистого дохода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36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расходы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8 000,00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6 484,12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481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связи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2 410,00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2 392,54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36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медикаментов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24 841,00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36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медицинского оборудования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6 310,00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6 206,62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36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хозяйственных товаров и инвентаря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17 650,16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14 592,64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1094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услуги и работы (медицинские услуги, автотранспортные услуги, дератизация и дезинфекция, охрана объекта, услуги стирки, обслуживание систем отопления, информационные услуги, вывоз мусора и т.д.)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73 026,25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60 737,59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</a:tr>
              <a:tr h="36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437 673,37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416 219,11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501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гарантийного взноса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739,20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92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437 673,37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416 958,31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  <a:tr h="432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на 01 января 2019 года 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12 543,72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003" marR="4500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6024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847" y="283333"/>
            <a:ext cx="8458201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РАЗДЕЛ 5. ПАЦИЕНТЫ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5.1 Привлечение (прикрепление) пациентов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Половозрастная структура прикрепленного населения.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поликлинике  на 01.01.2019г. прикреплено 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33614 человек.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сравнению с аналогичным периодом  2017г. отмечается снижение  населения  в  трудоспособном возрасте  (18-69 лет)  20377чл -  на 3,1%.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прикрепленного  населения  11877чл – 35,3%   составляют дети до 17 лет;  19963чл – 59,3%  трудоспособного  возраста  (18 до 64 лет).   1774человек   - 5,27%  старше 70 лет.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364316"/>
              </p:ext>
            </p:extLst>
          </p:nvPr>
        </p:nvGraphicFramePr>
        <p:xfrm>
          <a:off x="323847" y="1532720"/>
          <a:ext cx="8553453" cy="3801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289"/>
                <a:gridCol w="928042"/>
                <a:gridCol w="968075"/>
                <a:gridCol w="968075"/>
                <a:gridCol w="968075"/>
                <a:gridCol w="968075"/>
                <a:gridCol w="868902"/>
                <a:gridCol w="868902"/>
                <a:gridCol w="1009018"/>
              </a:tblGrid>
              <a:tr h="1058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18-69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и старше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87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33614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8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9270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15904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8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10693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1287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17710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20377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34057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3224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298609"/>
            <a:ext cx="855345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5.2.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 услугами медицинской организации.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жалобами.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 исполнения Закона РК  от 12.01.2007г   «О порядке рассмотрений обращений  физических  и юридических лиц» , а также  в целях  реализации Государственной программы развития здравоохранения Республики Казахстан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2016-2019 годы»  и выполнения  плана по непрерывному повышению качества оказания медицинских созданы все условия для   всех видов    обращений  прикреплённого населения  по принципу   «здесь  и сейчас».  В  фойе регистратуры   менеджер зала проводит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триаж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пациентов  ,  возникшие проблемы и обращения решаются  оперативно  , также  имеется ящик для письменных  обращений населения,   функционирует  телефон доверия,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-центр, сайт  поликлиники , блог руководителя  , приём первого руководителя проводится ежедневно,  имеется журнал для  жалоб и предложений , проводятся социологические  опросы,  анонимное анкетирование населения в целях определения удовлетворённости  качеством оказания медицинских услуг,  для своевременного  решения проблем  при  конфликтных  ситуаций   функционирует   кабинет приёма СПП и ВА,  также  имеется корпоративная связь с  Единый городским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-центром Управления здравоохранения .     </a:t>
            </a:r>
          </a:p>
        </p:txBody>
      </p:sp>
    </p:spTree>
    <p:extLst>
      <p:ext uri="{BB962C8B-B14F-4D97-AF65-F5344CB8AC3E}">
        <p14:creationId xmlns:p14="http://schemas.microsoft.com/office/powerpoint/2010/main" val="60928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742" y="536627"/>
            <a:ext cx="7869890" cy="48897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6. КАДРЫ. КОМПЛЕКСНАЯ СИСТЕМА МОТИВАЦИИ и РАЗВИТИЯ ПЕРСОНАЛА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6.1. Эффективность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-менеджмента 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6.2 Внедрение дифференцированной оплаты труда, в том числе бонусная система оплаты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 Нематериальная мотивация, в том числе повышение потенциала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6.4 Управление рисками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98145" y="3097961"/>
            <a:ext cx="83183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7. ЭФФЕКТИВНОЕ ИСПОЛЬЗОВАНИЕ   РЕСУРСОВ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7.1. Аккредитация клиники, лабораторной службы, профильных служб (национальная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 международная)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7.2. Управление структурой больных (ранжирование по весовым коэффициентам, развитие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стационарозамещающих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7.3. Управление лекарственными препаратами, медицинскими изделиями.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7.4. Внедрение современных технологий управления.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7.5. Выводы.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7.6.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2019год.</a:t>
            </a:r>
          </a:p>
        </p:txBody>
      </p:sp>
    </p:spTree>
    <p:extLst>
      <p:ext uri="{BB962C8B-B14F-4D97-AF65-F5344CB8AC3E}">
        <p14:creationId xmlns:p14="http://schemas.microsoft.com/office/powerpoint/2010/main" val="13492493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038" y="533113"/>
            <a:ext cx="8520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Структура  обращений  в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Единый городской   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Call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-центр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Управления здравоохранения за  2018г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165248"/>
              </p:ext>
            </p:extLst>
          </p:nvPr>
        </p:nvGraphicFramePr>
        <p:xfrm>
          <a:off x="300036" y="1266825"/>
          <a:ext cx="8586788" cy="5305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868"/>
                <a:gridCol w="1210464"/>
                <a:gridCol w="1408511"/>
                <a:gridCol w="1253147"/>
                <a:gridCol w="1573262"/>
                <a:gridCol w="1209611"/>
                <a:gridCol w="1446925"/>
              </a:tblGrid>
              <a:tr h="86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п\п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месяцы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обращений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жалобы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 ности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61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37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05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55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29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295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6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15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57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51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49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59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  <a:tr h="359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189--46%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210—51%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 --1.7%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4--1.3%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354" marR="633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1080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3" y="689551"/>
            <a:ext cx="85248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 2018года   удельный  вес  на 1000 прикреплённого  населения  обращений  в   Единый городской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-центр   составил  11.6%  ниже  городского  (19.4% ) .   Число  обращений   прикреплённого  населения  по  вопросам   консультативной  помощи  составило  51%  , это  результат   не обеспечения   в полном  объёме  доступной   востребованной  информацией по ГОБМП, ПУЗ, ЗОЖ, санитарно-просветительной  разъяснительной  работы   сотрудников поликлиники, участковой службы,                                                                Не выполняются  на  должном уровне алгоритмы    социально –психологической  помощи   нуждающимся  согласно  приказа Министра здравоохранения Республики Казахстан от 20 декабря 2011 года №907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Методических рекомендаций по организации деятельности социального работника в сфере здравоохранения».  Преобладают  обращения населения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проживающих на территориальных участках  № 3,7, 1. 9.13.    При обращении  в   Единый городской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-центр  в течении  2018года  пациентами  заявлены     7 жалоб , заявителям  были  даны доступные разъяснения  ,рассмотрены   своевременно , при  разборе обстоятельств  не имели основания  и  вынесены выводы о необоснованности  жалоб.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977219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490151"/>
            <a:ext cx="8496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  виды   обращений   прикрепленного населения  за период  2018г 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344079"/>
              </p:ext>
            </p:extLst>
          </p:nvPr>
        </p:nvGraphicFramePr>
        <p:xfrm>
          <a:off x="323851" y="956650"/>
          <a:ext cx="8496299" cy="5651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7012"/>
                <a:gridCol w="2417012"/>
                <a:gridCol w="882876"/>
                <a:gridCol w="966636"/>
                <a:gridCol w="966636"/>
                <a:gridCol w="846127"/>
              </a:tblGrid>
              <a:tr h="2426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Наименование  мест направления обращений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2018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    УЗ                          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610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Сайт  МЗРК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Сайт Акима 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Сайт 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Амансаулык»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НУР-Отан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ДООЗН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610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Главному врачу ГП 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Жалоба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KZ 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367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Ящик для обращений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4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СПП и ВА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необоснованно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242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  <a:tr h="367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Всего  обращений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61-71%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26-28%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40" marR="517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8980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79687475"/>
              </p:ext>
            </p:extLst>
          </p:nvPr>
        </p:nvGraphicFramePr>
        <p:xfrm>
          <a:off x="285750" y="285749"/>
          <a:ext cx="8553450" cy="625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96389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5274" y="621328"/>
            <a:ext cx="854392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 мониторинга   всех видов обращений прикреплённого населения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не  предоставлены   данные     обращений   пациентов    за   период 2017 года .     За  период 2018года в письменном виде  обратились   в Управление здравоохранение    по  вопросам  качества оказания  медицинских услуг  женской консультации  заявителями были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Палтушева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Тоболова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А.С   и по оформлению   медицинской документации  и ИПР  пациентки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Пушмина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 проживающей на территориальном участке  ВОП 16.  По случаям письменных заявлений  проведены  расследования ,  разборы , разъяснительные  беседы с заявителями   и были удовлетворены .                                                                                                                               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Обращения в общественную приёмную  УЗ   в основном  имели  необоснованный  характер ,  были запросы и справочные информации   населения . Удельный вес обращений в ОП  управления здравоохранения   от количества прикреплённого населения  по ГП 32 составил 11.1%  .                                                                                                                                                       На основании внутреннего приказа  ГП №32 за №… от…12.09.2018г.                                    корреспонденция из ящика  для обращений   и предложений изымается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комиссионно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ответственными  по графику  2 раза в неделю . регистрируется в журнале   и  рассматривается   в течении 5 дней с предоставлением  пояснительного ответа  заявителю.   </a:t>
            </a:r>
          </a:p>
        </p:txBody>
      </p:sp>
    </p:spTree>
    <p:extLst>
      <p:ext uri="{BB962C8B-B14F-4D97-AF65-F5344CB8AC3E}">
        <p14:creationId xmlns:p14="http://schemas.microsoft.com/office/powerpoint/2010/main" val="24026489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4824" y="1393894"/>
            <a:ext cx="78390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1.  Зам. главного врача  Мусаевой Х.Т   в  план повышения качества оказания медицинских услуг населению на 2019год  дополнить                                                                                                        контроль за реализацией   основных действующих  НПА  ,  аттестации специалистов на рабочих местах,   повышение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специалистов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                                                                                                                                    2.  Главной мед сестре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Мукашева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Л.Р     усилить контроль  за  взаимодействием  социальных работников  , психологов  с участковой службой  для оказания доступной    качественной   социально-психологической помощи   одиноким , инвалидами , асоциальными слоям населения                                                                                                                                                                          ---  обеспечить обучение  по повышению  уровня  коммуникативных навыков  у средних медицинских работников. </a:t>
            </a:r>
          </a:p>
        </p:txBody>
      </p:sp>
    </p:spTree>
    <p:extLst>
      <p:ext uri="{BB962C8B-B14F-4D97-AF65-F5344CB8AC3E}">
        <p14:creationId xmlns:p14="http://schemas.microsoft.com/office/powerpoint/2010/main" val="20418552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937975"/>
            <a:ext cx="855345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5.5.Управление рисками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рисками – процесс, при котором осуществляется эффективное управление и контроль потенциальными опасностями. В поликлинике разработана Программа управления рисками, которая является детально разработанной системой, с помощью которой осуществляется идентификация, классификация, оценка и контроль рисков с целью предупреждения, ограничения и снижения будущих опасностей и потерь.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является неотъемлемой частью политики предоставления медицинской помощи высокого качества.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зрения  риск-менеджмента  ГКП на ПХВ «Городская поликлиника №32»  нуждающиеся в защите: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 активы (здания и сооружения, оборудование);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активы (денежная наличность и средства на счетах);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Человеческий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(врачи, средний и младший медицинский персонал, иные  работники, руководство);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Нематериальные активы, которые также имеют материальную оценку: интеллектуальная  собственность, деловая репутация.</a:t>
            </a:r>
          </a:p>
        </p:txBody>
      </p:sp>
    </p:spTree>
    <p:extLst>
      <p:ext uri="{BB962C8B-B14F-4D97-AF65-F5344CB8AC3E}">
        <p14:creationId xmlns:p14="http://schemas.microsoft.com/office/powerpoint/2010/main" val="24852606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314325"/>
            <a:ext cx="8534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6. КАДРЫ. КОМПЛЕКСНАЯ СИСТЕМА МОТИВАЦИИ и РАЗВИТИЯ ПЕРСОНАЛА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6.1. Эффективность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 количество  врачей  в  поликлинике 56 чел., укомплектованность – 97,13%,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14,2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( 8  врачей).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 медперсонал   119чел., укомплектованность 100%,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19,3%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(23 медсестры). Младший медперсонал:  10 укомплектованность  70,59 %, прочий персонал – 40, укомплектованность –100  %.  Соотношение медсестер к  врачам составляет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кадрами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55759"/>
              </p:ext>
            </p:extLst>
          </p:nvPr>
        </p:nvGraphicFramePr>
        <p:xfrm>
          <a:off x="304800" y="3455607"/>
          <a:ext cx="8534400" cy="3116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1872"/>
                <a:gridCol w="2398186"/>
                <a:gridCol w="2184342"/>
              </a:tblGrid>
              <a:tr h="3806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6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врачей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5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врачами на 10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5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среднего мед персонала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5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СМР на 10 тыс.нас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6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5274" y="515541"/>
            <a:ext cx="85439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 Нематериальная мотивация, в том числе повышение потенциала.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– это важный фактор деятельности организации , позволяющий оказывать существенное воздействие на персонал с целью получения необходимого и планируемого результата. Мотивация связана с процессом стимулирования, которое можно рассматривать как действенное воздействие на персонал.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трудовой деятельности поликлиника использует нематериальную мотивацию.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509644"/>
              </p:ext>
            </p:extLst>
          </p:nvPr>
        </p:nvGraphicFramePr>
        <p:xfrm>
          <a:off x="295274" y="3305177"/>
          <a:ext cx="8543925" cy="2362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6786"/>
                <a:gridCol w="1236060"/>
                <a:gridCol w="2009408"/>
                <a:gridCol w="1971390"/>
                <a:gridCol w="2100281"/>
              </a:tblGrid>
              <a:tr h="14453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 награды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Почетная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благодарность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4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6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" y="285750"/>
            <a:ext cx="85248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 количество  врачей  в  поликлинике 56 чел., укомплектованность – 97,13%,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14,2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( 8  врачей).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 медперсонал   119чел., укомплектованность 100%,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19,3%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(23 медсестры). Младший медперсонал:  10 укомплектованность  70,59 %, прочий персонал – 40, укомплектованность –100  %.  Соотношение медсестер к  врачам составляет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кадрами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91177"/>
              </p:ext>
            </p:extLst>
          </p:nvPr>
        </p:nvGraphicFramePr>
        <p:xfrm>
          <a:off x="314321" y="2317075"/>
          <a:ext cx="8524875" cy="2640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7461"/>
                <a:gridCol w="2395509"/>
                <a:gridCol w="2181905"/>
              </a:tblGrid>
              <a:tr h="322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2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врачей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5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врачами на 10 тыс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населения.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5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среднего мед персонала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5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СМР на 10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тыс., населения.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4322" y="5083939"/>
            <a:ext cx="85248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 Нематериальная мотивация, в том числе повышение потенциала.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важный фактор деятельности организации , позволяющий оказывать существенное воздействие на персонал с целью получения необходимого и планируемого результата. Мотивация связана с процессом стимулирования, которое можно рассматривать как действенное воздействие на персонал. </a:t>
            </a:r>
          </a:p>
        </p:txBody>
      </p:sp>
    </p:spTree>
    <p:extLst>
      <p:ext uri="{BB962C8B-B14F-4D97-AF65-F5344CB8AC3E}">
        <p14:creationId xmlns:p14="http://schemas.microsoft.com/office/powerpoint/2010/main" val="17252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080" y="606217"/>
            <a:ext cx="8393373" cy="6251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О ПРЕДПРИЯТИИ 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описание организации и предоставляемых медицинских услуг (миссия, видение)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организация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функционирует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1962 года, 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июля 2015 года  является смешанной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поликлиникой. Специалисты поликлиники оказывают первичную медико-санитарную помощь жителям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Турксибского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Поликлиника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корпуса, основная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расположена по адресу Монтажная 33,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3-х этажном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здании, дополнительная (филиал) расположена по адресу Сейфулина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81.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порталу РПН прикреплено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34110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плановая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 составляет 450 посещений в смену, фактическая – 507 посещений в смену.  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филиалу плановая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 составляет 150 посещений в смену, фактическая – 170 посещений в смену. 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50377" y="4003555"/>
            <a:ext cx="84206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поликлиники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оказание высококачественной амбулаторно-поликлинической помощи на основе современных диагностических, лечебных, профилактических и медико-социальных технологий.</a:t>
            </a:r>
          </a:p>
          <a:p>
            <a:pPr>
              <a:lnSpc>
                <a:spcPct val="100000"/>
              </a:lnSpc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эффективной системы оказания медицинских услуг, обеспечивающей качественное медицинское обслуживание с одновременным повышением доступности и экономической рентабельности.</a:t>
            </a:r>
          </a:p>
          <a:p>
            <a:pPr>
              <a:lnSpc>
                <a:spcPct val="100000"/>
              </a:lnSpc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здоровья населения и профилактика здорового образа жизни для обеспечения устойчивого социально-демографического развития территориального участка поликлиники.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037272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5275" y="342900"/>
            <a:ext cx="85534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ЭФФЕКТИВНОЕ ИСПОЛЬЗОВАНИЕ   РЕСУРСОВ ОРГАНИЗАЦИИ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Аккредитация клиники, лабораторной службы,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(национальная  и/или международная)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прошла процедуру аккредитации с присвоением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категории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сроком на 3 года (протокол ДККМФД МЗСРРК  №1286 от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20.11.15г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5275" y="2587347"/>
            <a:ext cx="85534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7.2. Управление лекарственными препаратами, медицинскими изделиями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Бесплатное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обеспечение проводится в рамках «Перечня лекарственных средств и изделий медицинского назначения для бесплатного обеспечения населения в рамках ГОБМП на амбулаторном уровне с определенными заболеваниями (состояниями) и специализированными лечебными продуктами», утвержденный приказом МЗ РК №786 от 04.11.2011г.  На обеспечение бесплатными медикаментами   в 2018 году было выделено и израсходовано 87млн. тенге,  (в 2017году 58 млн 964 тыс. тенге). Усилен контроль за правильностью назначения и обоснованности в соответствии с приказом МЗ.РК №90 от 17.02.12г. «Об утверждении Инструкции о порядке обеспечения населения лекарственными средствами на амбулаторном уровне в рамках ГОБМП». Всё это осуществляется и контролируется нашим клиническим фармакологом.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068623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751344"/>
            <a:ext cx="8534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лекарственными средствами населения  осуществляется: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бесплатной или льготной основе в рамках ГОБМП: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скорой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(неотложной, экстренной) медицинской помощи, антирабической помощи по эпидемиологическим показаниям при опасности заражения, санитарно-профилактической и санитарно-противоэпидемической помощи по показаниям, иммунопрофилактике (вакцинации), стационарной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стационарозамещающей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помощи, в соответствии с лекарственным формуляром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Бесплатными лекарственными средствами  в рамках ГОБМП в 2018 году обеспечены   пациентов на общую сумму 87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млн.тенге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против 119 339 425,0 тенге в 2017году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для расчета.  Индекса развития здравоохранения.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приоритетных целей и задач современной реформы здравоохранения является обеспечение доступности, прозрачности, надлежащего качества и обеспеченность свободы выбора лечащего врача и/или медицинской организации. С этой целью была создана рейтинговая оценка медицинских организаций, в которой учитываются необходимые индикаторы итоговой деятельности поликлиники.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5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48" y="313194"/>
            <a:ext cx="8562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медицинских работников, имеющих  квалификационную категорию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479961"/>
              </p:ext>
            </p:extLst>
          </p:nvPr>
        </p:nvGraphicFramePr>
        <p:xfrm>
          <a:off x="285747" y="1885951"/>
          <a:ext cx="8562976" cy="2771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284"/>
                <a:gridCol w="905377"/>
                <a:gridCol w="905377"/>
                <a:gridCol w="836788"/>
                <a:gridCol w="836788"/>
                <a:gridCol w="935861"/>
                <a:gridCol w="935861"/>
                <a:gridCol w="870320"/>
                <a:gridCol w="870320"/>
              </a:tblGrid>
              <a:tr h="39596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сестры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5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Высшая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5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Первая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5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вторая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5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71525" y="4679514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медицинских работников 175. Из них  врачей   56 и  средних медицинских работников на конец отчетного года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119.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 квалификационную категорию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14,2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%,  против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17%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аналогичный период 2017г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доля средних медицинских персоналов имеющих квалификационную категорию 19,3% против 15% за аналогичный период 2017г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(Пороговое значение 70%  и выше – 30 баллов)</a:t>
            </a:r>
          </a:p>
        </p:txBody>
      </p:sp>
    </p:spTree>
    <p:extLst>
      <p:ext uri="{BB962C8B-B14F-4D97-AF65-F5344CB8AC3E}">
        <p14:creationId xmlns:p14="http://schemas.microsoft.com/office/powerpoint/2010/main" val="338230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5275" y="316290"/>
            <a:ext cx="8562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 ВОП в общем числе врачей ПМСП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90409"/>
              </p:ext>
            </p:extLst>
          </p:nvPr>
        </p:nvGraphicFramePr>
        <p:xfrm>
          <a:off x="295271" y="2622358"/>
          <a:ext cx="8562976" cy="1044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0533"/>
                <a:gridCol w="2140533"/>
                <a:gridCol w="2140533"/>
                <a:gridCol w="2141377"/>
              </a:tblGrid>
              <a:tr h="530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врачей ВОП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врачей ПМСП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35% и выше - 20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7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балл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7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балл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95272" y="4272260"/>
            <a:ext cx="85629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числа участковых врачей, ВОП к числу участковых медицинских сестер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58330"/>
              </p:ext>
            </p:extLst>
          </p:nvPr>
        </p:nvGraphicFramePr>
        <p:xfrm>
          <a:off x="295275" y="4949889"/>
          <a:ext cx="8562974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3246"/>
                <a:gridCol w="2130514"/>
                <a:gridCol w="2130514"/>
                <a:gridCol w="21487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участковых врачей, ВОП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участковых медицинских сестер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1:2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18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5" y="31501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Укомплектованность организаций ПМСП социальными работниками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48858"/>
              </p:ext>
            </p:extLst>
          </p:nvPr>
        </p:nvGraphicFramePr>
        <p:xfrm>
          <a:off x="314325" y="684342"/>
          <a:ext cx="8534399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6061"/>
                <a:gridCol w="2123404"/>
                <a:gridCol w="2123404"/>
                <a:gridCol w="214153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штатных должностей соцработников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занятых должностей соцработников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93,8% и более - 20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4325" y="209806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Укомплектованность организаций ПМСП психологами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1931"/>
              </p:ext>
            </p:extLst>
          </p:nvPr>
        </p:nvGraphicFramePr>
        <p:xfrm>
          <a:off x="314326" y="2467392"/>
          <a:ext cx="8534399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6061"/>
                <a:gridCol w="2123404"/>
                <a:gridCol w="2123404"/>
                <a:gridCol w="214153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штатных должностей психологов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занятых должностей психологв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93,8% и более - 20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14325" y="3660842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необоснованного отклонения лечебно-диагностических мероприятий от клинических протоколов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72205"/>
              </p:ext>
            </p:extLst>
          </p:nvPr>
        </p:nvGraphicFramePr>
        <p:xfrm>
          <a:off x="314325" y="4390935"/>
          <a:ext cx="8534399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6061"/>
                <a:gridCol w="2123404"/>
                <a:gridCol w="2123404"/>
                <a:gridCol w="2141530"/>
              </a:tblGrid>
              <a:tr h="1375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случаев необоснованного отклонения лечебно-диагностических мероприятий от клинических протоколов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 выбывших из  стационара (ДС,  на дому)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 - 30 баллов, за каждый 0,05% - минус 30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92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92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балл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5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9" y="285661"/>
            <a:ext cx="8543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отказов в госпитализации в круглосуточные стационары по направлению организаций ПМСП в связи с отсутствием показаний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257167"/>
              </p:ext>
            </p:extLst>
          </p:nvPr>
        </p:nvGraphicFramePr>
        <p:xfrm>
          <a:off x="304799" y="931992"/>
          <a:ext cx="8543924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8456"/>
                <a:gridCol w="2125774"/>
                <a:gridCol w="2125774"/>
                <a:gridCol w="21439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отказов в госпитализации в связи с отсутствием показаний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направлений на госпитализацию в круглосуточный стационар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 - 30 баллов, за каждые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4799" y="2678579"/>
            <a:ext cx="8543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детской смертности от 7 дней до 5 лет, предотвратимой на уровне ПМСП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99627"/>
              </p:ext>
            </p:extLst>
          </p:nvPr>
        </p:nvGraphicFramePr>
        <p:xfrm>
          <a:off x="304797" y="3324910"/>
          <a:ext cx="8543926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8162"/>
                <a:gridCol w="2837882"/>
                <a:gridCol w="283788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Абсолютное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Пороговое значение 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04798" y="4448770"/>
            <a:ext cx="8543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финансовых средств, снятых за некачественное оказание медицинской помощи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78561"/>
              </p:ext>
            </p:extLst>
          </p:nvPr>
        </p:nvGraphicFramePr>
        <p:xfrm>
          <a:off x="304798" y="5080515"/>
          <a:ext cx="8543925" cy="153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686"/>
                <a:gridCol w="2160355"/>
                <a:gridCol w="2232753"/>
                <a:gridCol w="2083131"/>
              </a:tblGrid>
              <a:tr h="1040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снятия по данным экспертизы КОМУ,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ККМФД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предъявленная к оплате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 - 30 баллов, за каждые 2% снятия - минус 30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2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439677.75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33314389.25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2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192425.02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30380580.41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баллов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72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290036"/>
            <a:ext cx="85534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злокачественных новообразований визуальной   локализации 1-2 ст. среди впервые выявленных больных злокачественными новообразованиями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653858"/>
              </p:ext>
            </p:extLst>
          </p:nvPr>
        </p:nvGraphicFramePr>
        <p:xfrm>
          <a:off x="304800" y="1213366"/>
          <a:ext cx="8553451" cy="1717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429"/>
                <a:gridCol w="2132674"/>
                <a:gridCol w="2132674"/>
                <a:gridCol w="213267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ЗНО визуальной локализации 1-2 ст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впервые выявленных больных ЗНО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- 40 баллов, 90-100% - 30 баллов, 80-90% - 20 баллов, 70-80% -10 баллов, ниже 70% - 0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-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86,2 %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-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93,75%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4800" y="3144620"/>
            <a:ext cx="8553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своевременно диагностированного туберкулеза легких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857527"/>
              </p:ext>
            </p:extLst>
          </p:nvPr>
        </p:nvGraphicFramePr>
        <p:xfrm>
          <a:off x="304800" y="3590100"/>
          <a:ext cx="8553449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8144"/>
                <a:gridCol w="2191725"/>
                <a:gridCol w="2119969"/>
                <a:gridCol w="211361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своевременно диагностированных форм туберкулеза легких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впервые выявленных случаев туберкулеза легких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- 40 баллов, 80% и выше - 30 баллов, 70-80% - 20 баллов, ниже 70% - 0 баллов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– 33,3%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– 88,8%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0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515185"/>
              </p:ext>
            </p:extLst>
          </p:nvPr>
        </p:nvGraphicFramePr>
        <p:xfrm>
          <a:off x="304800" y="651391"/>
          <a:ext cx="8553449" cy="1824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975"/>
                <a:gridCol w="3345128"/>
                <a:gridCol w="2132673"/>
                <a:gridCol w="2132673"/>
              </a:tblGrid>
              <a:tr h="1333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больных, состоящих на диспансерном учете, пролеченных в стационаре с осложнениями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состоящих на диспансерном учете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5% - 30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1,7% -30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1,68%-30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4800" y="282059"/>
            <a:ext cx="462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осложнения сахарного диабета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4799" y="2648545"/>
            <a:ext cx="5796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осложнения астмы.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10744"/>
              </p:ext>
            </p:extLst>
          </p:nvPr>
        </p:nvGraphicFramePr>
        <p:xfrm>
          <a:off x="304800" y="3017877"/>
          <a:ext cx="8534401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2025"/>
                <a:gridCol w="3316528"/>
                <a:gridCol w="2127924"/>
                <a:gridCol w="2127924"/>
              </a:tblGrid>
              <a:tr h="981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Количество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больных, состоящих на диспансерном учете, пролеченных в стационаре с осложнениями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состоящих на диспансерном учете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5% - 30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- 30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04800" y="4735295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осложнения хронической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обструктивной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болезни легких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80571"/>
              </p:ext>
            </p:extLst>
          </p:nvPr>
        </p:nvGraphicFramePr>
        <p:xfrm>
          <a:off x="304799" y="5157401"/>
          <a:ext cx="8553451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1550"/>
                <a:gridCol w="3316553"/>
                <a:gridCol w="2132674"/>
                <a:gridCol w="2132674"/>
              </a:tblGrid>
              <a:tr h="843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Количество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больных, состоящих на диспансерном учете, пролеченных в стационаре с осложнениями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состоящих на диспансерном учете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5% - 30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-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- 0%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5274" y="250508"/>
            <a:ext cx="856297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индикаторов Государственной программы развития здравоохранения РК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2016-2019г.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15 индикаторов достигнуто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93,3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достигнуто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6,7%.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мертность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злокачественны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новообразовани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онкологических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выявленных случаев ЗН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стадии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тенденцию к увеличению  с 8 до 30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 по сравнению с аналогичным периодом 2017г.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2018 году показатель заболеваемости злокачественными новообразованиями  увеличился и составил 32 случаев  95,1 % на 100 тыс. населения против   29  случаев  на  86,2  %  100 тыс. населения  в 2017 г.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число медицинских работников 175. Из них  врачей   56 и  средних медицинских работников на конец отчетного года 119 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медицинских работников (МР), имеющих  квалификационную категорию Доля врачей имеющих  квалификационную категорию 14,2%,  против   17%  за аналогичный период 2017г.  Доля средних медицинских персоналов имеющих квалификационную категорию 19,3 против   15%  за аналогичный период 2017г.  (Пороговое значение 70%  и выше – 30 баллов) . Это связано с притоком молодых специалистов, имеющих стаж менее 5 лет.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аналогичным периодом  2017г. отмечается уменьшение населения    трудоспособного  возраста  (18-69 лет)  19963 -  на 0,4%.</a:t>
            </a:r>
          </a:p>
        </p:txBody>
      </p:sp>
    </p:spTree>
    <p:extLst>
      <p:ext uri="{BB962C8B-B14F-4D97-AF65-F5344CB8AC3E}">
        <p14:creationId xmlns:p14="http://schemas.microsoft.com/office/powerpoint/2010/main" val="204840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274826"/>
            <a:ext cx="85344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 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снижения очередей в поликлинике кроме  записи через мобильное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приложение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«КМИС Даму Мед», государственные  услуги - «Запись на прием 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врачу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 «Вызов врача на дом», «Прикрепление  к медицинской организации»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осуществляются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сайт,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-центр поликлиники,  а также через портал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электронного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Egov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kz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  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интеграции  вокруг нужд пациента на основе модернизации и приоритетного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ПМСП внедрена Программа управления хроническими заболеваниями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ПУЗ), основанная на активном ведении пациентов с хроническими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заболеваниями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(сахарный диабет, АГ, ХСН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осуществления  интеграция специализированных служб в ПМСП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внедрена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противотуберкулезная и онкологическая служба, а так же планируется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обучение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 из числа ВОП по психиатрической службе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  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вопросу дифференцированного подхода к оказанию скорой и неотложной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медицинской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в поликлинике функционирует пункт по оказанию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неотложной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помощи. Разработана памятка для населения.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  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эффективности управления человеческими ресурсами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разработана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внедряется   Программа управления человеческими ресурсами. 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  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цифровой модернизации по «Дорожной карте» в поликлинике идет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90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выполнение  по безбумажному  формату  работы.  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   До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2020г.  планируется в рамках государственного частного  партнерства,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переход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поликлиники  на новую форму собственности - ТОО.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  Выполняется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достижению индикаторов. 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2084" y="401429"/>
            <a:ext cx="8527116" cy="6247021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июля 2015г. поликлиника перешла на смешанный тип обслуживания, были организованы участки  ВОП, в 2018 году создано педиатрическое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поликлиники имеется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ВОП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медсестер к врачам составляет 2:1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6 медицинских сестер, ведущих самостоятельный прием.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участке количество прикрепленного населения не превышает 1700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педиатрическое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 , 10 медицинских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сестер, ведущих самостоятельный приём. Соотношение медсестер к врачам составляет 2:1.  На 1 участке количество детей от 0 до 7 лет в среднем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800.                                                                                         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и социально-психологической   помощи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 своем составе имеет врача по скринингу и врача ЗОЖ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психолога и 3 социальных работников, 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акушера женского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смотрового кабинета, 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фельдшера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мужского смотрового кабинета,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медицинских сестер доврачебного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0253" y="3311279"/>
            <a:ext cx="84070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Акушерство-гинекологическое отделение: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2 участка,  КПС и кабинета патологии шейки матки, укомплектованность врачами и СМП – 100%. 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специализированной помощи 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 профильных специалистов- 2 кардиолога, 2 невропатолога (детский, взрослый), эндокринолог(детский, взрослый), врач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оториноларинголог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(детский), 2 хирурга (взрослый, детский), 2 окулиста (детский, взрослый), 2 стоматолога, 2 врача лучевой диагностики, 3 врача функциональной диагностики, врач онколог-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маммолог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врач дневного стационара, врач лаборант, врач инфекционист, врач клинический  фармаколог, врач физиотерапевт, врач фтизиатр, врач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фтизио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-педиатр, врач пульмонолог и врач уролог. Соотношение медсестер к врачам составляет 1:1   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поликлинике имеется служба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неотложной медицинской помощи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обслуживающийся вызовов  4 категории срочности в дневное время, фельдшерские и специализированные бригады оказывают медицинскую помощь прикрепленному населению и лицам, находящимся в зоне обслуживан</a:t>
            </a:r>
            <a:r>
              <a:rPr lang="ru-RU" sz="1600" dirty="0"/>
              <a:t>ия.</a:t>
            </a:r>
          </a:p>
        </p:txBody>
      </p:sp>
    </p:spTree>
    <p:extLst>
      <p:ext uri="{BB962C8B-B14F-4D97-AF65-F5344CB8AC3E}">
        <p14:creationId xmlns:p14="http://schemas.microsoft.com/office/powerpoint/2010/main" val="13402300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9" y="981998"/>
            <a:ext cx="85248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2019 год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Дальнейшая  реализация  Государственной  программы развития здравоохранения  Республики  Казахстан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2016-2019 годы.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«Дорожной  карты»  по внедрению  интегрированной  модели  оказания медицинской  помощи  при остром инфаркте  миокарда  и  интегрированной модели управления  острыми  инсультами. 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Дальнейшая реализация приказа Министра здравоохранения и социального развития Республики Казахстан №85 от 03 февраля 2016 г. «Об утверждении Стандарта организации оказания первичной медико-санитарной помощи в Республике Казахстан».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профессиональное развитие медицинских кадров, ориентированных на  современные технологии ПМСП с учетом индивидуальной траектории  формирования специалиста.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смертности на основе своевременной сортировки и госпитализации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val="18686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5" y="755452"/>
            <a:ext cx="851535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 </a:t>
            </a:r>
            <a:endParaRPr lang="ru-RU" dirty="0"/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  Обучение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на основе неотложной медицинской помощи по курсам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BLS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безопасности и своевременного оказания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спасения 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жизни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экстренных ситуациях до приезда бригады скорой медицинской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помощи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AutoNum type="arabicPeriod" startAt="7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профилактики, диагностики и лечения согласно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мировым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государственным стандартам .</a:t>
            </a:r>
          </a:p>
          <a:p>
            <a:pPr marL="342900" lvl="0" indent="-342900">
              <a:buAutoNum type="arabicPeriod" startAt="8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Внедрение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вертикальной профильной службы: психиатрическая 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наркологическая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AutoNum type="arabicPeriod" startAt="9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 достижения клинической и экономической эффективности,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безопасности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лекарственной терапии и  улучшения качества медицинской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помощи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службы  клинической фармакологии.  </a:t>
            </a:r>
          </a:p>
          <a:p>
            <a:pPr lvl="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 Разработка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 по формированию приверженности населения к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самообслуживанию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укрепления здоровья.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AutoNum type="arabicPeriod" startAt="11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 по вовлечению местных сообществ, групп активистов и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общественных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деятельность по охране здоровья населения,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формированию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здоровья и активного долголетия.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 Улучшение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пожилых людей.                               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Удовлетворение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потребностей пожилых людей в наблюдении 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лечении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хронических заболеваний, долговременном уходе и предупреждении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инвалидности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00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784" y="2582558"/>
            <a:ext cx="7869890" cy="99874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92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158" y="649079"/>
            <a:ext cx="7946091" cy="5408821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 Стратегия развития (стратегические цели и задачи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стратегического  развития поликлиники на 2018 -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2021г.г.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направление 1- Укрепление здоровья прикрепленного населения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направление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повышение эффективности, выполнение целевых индикаторов;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Стратегическое направление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развитие системы кадровых ресурсов – обучение и развитие персонала;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направление 4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укрепление материально-технической базы,(финансы).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23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139769"/>
              </p:ext>
            </p:extLst>
          </p:nvPr>
        </p:nvGraphicFramePr>
        <p:xfrm>
          <a:off x="304801" y="1457324"/>
          <a:ext cx="8524874" cy="5095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761"/>
                <a:gridCol w="2080999"/>
                <a:gridCol w="802370"/>
                <a:gridCol w="1219196"/>
                <a:gridCol w="3976548"/>
              </a:tblGrid>
              <a:tr h="1342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</a:tr>
              <a:tr h="1384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Заболеваемость туберкулезом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21,7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новых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случаев. Показатель составил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тыс. населения.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сл.  -  17,9%     в  2017г.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</a:tr>
              <a:tr h="785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Заболеваемость туберкулезом среди осужденных*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месяцев 2018 года заболеваемость туберкулезом среди осужденных 0.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</a:tr>
              <a:tr h="1583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Удержание показателя заболеваемости инфекционными и паразитарными заболеваниями на уровне не более 315,9*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12 месяцев 2018года показатель заболеваемости составил  50,5 % на 100000 населения, число случаев -17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2120" marR="6212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1" y="306656"/>
            <a:ext cx="852487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РАЗДЕЛ 3. ОЦЕНКА КОНКУРЕНТОСПОСОБНОСТИ ПРЕДПРИЯТИЯ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3.1. Ключевые показатели деятельности (по плану развития)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Достижения показателей Государственной программы  развития здравоохранения «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Денсаулық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» на 2016-2019г  по итогам  2018 года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70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066731"/>
              </p:ext>
            </p:extLst>
          </p:nvPr>
        </p:nvGraphicFramePr>
        <p:xfrm>
          <a:off x="276225" y="286714"/>
          <a:ext cx="8562975" cy="6248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638"/>
                <a:gridCol w="2173553"/>
                <a:gridCol w="838057"/>
                <a:gridCol w="1273421"/>
                <a:gridCol w="3793306"/>
              </a:tblGrid>
              <a:tr h="457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Распространенность ожирения*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181,4%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исло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случаев заболевания ожирением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 случаев.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</a:tr>
              <a:tr h="33179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смертность населения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 месяцев 2018 года  умерло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  103     в  2017г.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составил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3,42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на 1000 населения.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структуре  смертности занимают: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ранговое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– злокачественное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новообразование, показатель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составил - 37.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место – болезни системы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кровообращения,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место  -  болезни дыхательной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системы,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16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</a:tr>
              <a:tr h="4766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Материнская смертность 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</a:tr>
              <a:tr h="476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Младенческая смертность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</a:tr>
              <a:tr h="1462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болезней системы кровообращения (БСК)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085" marR="440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Достигнут.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12 месяцев  2018г.  умерло  от болезней системы кровообращения (далее БСК) - 21 человек, показатель смертности 71,20 % на 1000 населения.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возрасту наибольший удельный вес умерших составляют  лица старше 65  лет  – 100%. </a:t>
                      </a:r>
                    </a:p>
                  </a:txBody>
                  <a:tcPr marL="44085" marR="440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59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5817</Words>
  <Application>Microsoft Office PowerPoint</Application>
  <PresentationFormat>Экран (4:3)</PresentationFormat>
  <Paragraphs>1341</Paragraphs>
  <Slides>62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10,8%</vt:lpstr>
      <vt:lpstr>Показатель заболеваемости БСК</vt:lpstr>
      <vt:lpstr>Презентация PowerPoint</vt:lpstr>
      <vt:lpstr>Показатели заболеваемости и смертности от злокачественных новообразований </vt:lpstr>
      <vt:lpstr>Показатели заболеваемости и смертности  туберкулезом. </vt:lpstr>
      <vt:lpstr>Выявления туберкулеза методом микроскопии </vt:lpstr>
      <vt:lpstr>Здоровье матери  и ребенка.  Всего родилось живыми 480 новорожденных, против  518  аналогичного периода 2017г. </vt:lpstr>
      <vt:lpstr>Официальный мониторинг </vt:lpstr>
      <vt:lpstr>Динамика плановой госпитализации </vt:lpstr>
      <vt:lpstr>О внедрении Программы управления хроническими неинфекционными заболеваниями. </vt:lpstr>
      <vt:lpstr>Процесс  внедрения  ПУЗ  включает  в себя следующие этапы:  </vt:lpstr>
      <vt:lpstr>Заболевание: Сахарный диабет .Количество пациентов: 396 </vt:lpstr>
      <vt:lpstr>3.3.SWOT –анализ (сильные, слабые стороны, риски, возможности)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4.2. Освоение средств 422 млн. 123,85тыс. тенге</vt:lpstr>
      <vt:lpstr>4.3.Среднемесячная заработная плата по госзаказу за 2018 год по физическим лицам составила всего по поликлинике 115 445,43 тенге, из них: * по врачам   163 267,16тенге,  *по медсестрам   93 915,7 тенге ,  * по младшему мед. персоналу  55 772,63 тенге.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Gulzat</cp:lastModifiedBy>
  <cp:revision>199</cp:revision>
  <dcterms:created xsi:type="dcterms:W3CDTF">2016-11-18T14:12:19Z</dcterms:created>
  <dcterms:modified xsi:type="dcterms:W3CDTF">2019-07-16T08:58:31Z</dcterms:modified>
</cp:coreProperties>
</file>